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61" r:id="rId2"/>
    <p:sldId id="323" r:id="rId3"/>
    <p:sldId id="365" r:id="rId4"/>
    <p:sldId id="363" r:id="rId5"/>
    <p:sldId id="364" r:id="rId6"/>
    <p:sldId id="297" r:id="rId7"/>
  </p:sldIdLst>
  <p:sldSz cx="9144000" cy="6858000" type="screen4x3"/>
  <p:notesSz cx="6858000" cy="9144000"/>
  <p:embeddedFontLst>
    <p:embeddedFont>
      <p:font typeface="HY견고딕" panose="02030600000101010101" pitchFamily="18" charset="-127"/>
      <p:regular r:id="rId10"/>
    </p:embeddedFont>
    <p:embeddedFont>
      <p:font typeface="맑은 고딕" panose="020B0503020000020004" pitchFamily="50" charset="-127"/>
      <p:regular r:id="rId11"/>
      <p:bold r:id="rId12"/>
    </p:embeddedFont>
    <p:embeddedFont>
      <p:font typeface="HY울릉도M" panose="02030600000101010101" pitchFamily="18" charset="-127"/>
      <p:regular r:id="rId13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7F7F7F"/>
    <a:srgbClr val="C1AB9B"/>
    <a:srgbClr val="AA8C76"/>
    <a:srgbClr val="CCBAAC"/>
    <a:srgbClr val="5B6283"/>
    <a:srgbClr val="E9D377"/>
    <a:srgbClr val="DEC900"/>
    <a:srgbClr val="8A6300"/>
    <a:srgbClr val="FFD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676" autoAdjust="0"/>
  </p:normalViewPr>
  <p:slideViewPr>
    <p:cSldViewPr>
      <p:cViewPr>
        <p:scale>
          <a:sx n="100" d="100"/>
          <a:sy n="100" d="100"/>
        </p:scale>
        <p:origin x="-2238" y="-4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7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7A99D60-710C-4944-A5B6-6C7374ABE040}" type="datetimeFigureOut">
              <a:rPr lang="ko-KR" altLang="en-US"/>
              <a:pPr>
                <a:defRPr/>
              </a:pPr>
              <a:t>2019-09-04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A5C26B4-ED20-450F-83AE-81D2328483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64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9014921-1E7C-4A3C-9086-9BEA49B76A70}" type="datetimeFigureOut">
              <a:rPr lang="ko-KR" altLang="en-US"/>
              <a:pPr>
                <a:defRPr/>
              </a:pPr>
              <a:t>2019-09-04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FED491E-6ED8-41C2-925D-D293966A51B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9645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2765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CF2316-ABC1-4B11-8233-2AECED9502FE}" type="slidenum">
              <a:rPr lang="ko-KR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69226" y="5455890"/>
            <a:ext cx="5176968" cy="335657"/>
          </a:xfrm>
          <a:noFill/>
          <a:ln w="9525">
            <a:noFill/>
            <a:miter lim="800000"/>
            <a:headEnd/>
            <a:tailEnd/>
          </a:ln>
        </p:spPr>
        <p:txBody>
          <a:bodyPr rtlCol="0"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800" kern="1200" dirty="0">
                <a:solidFill>
                  <a:schemeClr val="bg1">
                    <a:lumMod val="65000"/>
                  </a:schemeClr>
                </a:solidFill>
                <a:effectLst/>
                <a:latin typeface="HY울릉도M" pitchFamily="18" charset="-127"/>
                <a:ea typeface="HY울릉도M" pitchFamily="18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275856" y="3933056"/>
            <a:ext cx="5184576" cy="1498451"/>
          </a:xfrm>
        </p:spPr>
        <p:txBody>
          <a:bodyPr rtlCol="0"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430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Y울릉도M" pitchFamily="18" charset="-127"/>
                <a:ea typeface="HY울릉도M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DFBAC-6357-4992-A0FF-656EB011C11E}" type="datetimeFigureOut">
              <a:rPr lang="ko-KR" altLang="en-US"/>
              <a:pPr>
                <a:defRPr/>
              </a:pPr>
              <a:t>2019-09-04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95F0C3-11E2-49C9-991F-B98A5B32F1A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483300-C9C8-4BCC-9C9A-28BE2F0D748E}" type="datetimeFigureOut">
              <a:rPr lang="ko-KR" altLang="en-US"/>
              <a:pPr>
                <a:defRPr/>
              </a:pPr>
              <a:t>2019-09-04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BAB4E6-2E38-40C6-9290-FC3356882EC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2636912"/>
            <a:ext cx="7772400" cy="1362075"/>
          </a:xfrm>
        </p:spPr>
        <p:txBody>
          <a:bodyPr/>
          <a:lstStyle>
            <a:lvl1pPr algn="ctr">
              <a:defRPr sz="4000" b="0" cap="all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E75062-A06E-4D4A-A81E-DA2F14260A07}" type="datetimeFigureOut">
              <a:rPr lang="ko-KR" altLang="en-US"/>
              <a:pPr>
                <a:defRPr/>
              </a:pPr>
              <a:t>2019-09-04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65CC6B-86D0-4CB6-8004-39C4FED446A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 descr="G:\프리미엄템플릿\도시의전경_속지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26628" name="Picture 4" descr="G:\프리미엄템플릿\도시의전경_속지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882775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283212"/>
            <a:ext cx="7200800" cy="769524"/>
          </a:xfrm>
        </p:spPr>
        <p:txBody>
          <a:bodyPr rtlCol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kern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93494B-F67E-4D0C-AC3F-66A72E3A503D}" type="datetimeFigureOut">
              <a:rPr lang="ko-KR" altLang="en-US"/>
              <a:pPr>
                <a:defRPr/>
              </a:pPr>
              <a:t>2019-09-04</a:t>
            </a:fld>
            <a:endParaRPr lang="ko-KR" altLang="en-US"/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16FEE5-9E89-45ED-8662-36ED82DA9A5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 descr="G:\프리미엄템플릿\도시의전경_속지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412776"/>
            <a:ext cx="8208912" cy="4896544"/>
          </a:xfrm>
        </p:spPr>
        <p:txBody>
          <a:bodyPr/>
          <a:lstStyle>
            <a:lvl1pPr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  <a:lvl2pPr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2pPr>
            <a:lvl3pPr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3pPr>
            <a:lvl4pPr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4pPr>
            <a:lvl5pPr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323528" y="107107"/>
            <a:ext cx="7560840" cy="796908"/>
          </a:xfrm>
        </p:spPr>
        <p:txBody>
          <a:bodyPr rtlCol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kern="1200" dirty="0">
                <a:solidFill>
                  <a:schemeClr val="bg1">
                    <a:lumMod val="6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r>
              <a:rPr lang="ko-KR" altLang="en-US" dirty="0"/>
              <a:t>마스터 제목 </a:t>
            </a:r>
            <a:r>
              <a:rPr lang="ko-KR" altLang="en-US"/>
              <a:t>스타일 편집</a:t>
            </a:r>
            <a:endParaRPr lang="ko-KR" altLang="en-US" dirty="0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13"/>
            <a:ext cx="2133600" cy="2206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336320-AB83-4B81-B2E1-DC9F6D6FC726}" type="datetimeFigureOut">
              <a:rPr lang="ko-KR" altLang="en-US"/>
              <a:pPr>
                <a:defRPr/>
              </a:pPr>
              <a:t>2019-09-04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13"/>
            <a:ext cx="2895600" cy="2206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13"/>
            <a:ext cx="2133600" cy="2206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C63EA3-29ED-4916-B930-DA7B0E74DD9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043608" y="4581128"/>
            <a:ext cx="4050482" cy="1728192"/>
          </a:xfrm>
        </p:spPr>
        <p:txBody>
          <a:bodyPr rtlCol="0" anchor="t">
            <a:noAutofit/>
          </a:bodyPr>
          <a:lstStyle>
            <a:lvl1pPr marL="0" indent="0" algn="l" defTabSz="914400" rtl="0" eaLnBrk="1" fontAlgn="base" latinLnBrk="1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6000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Y울릉도M" pitchFamily="18" charset="-127"/>
                <a:ea typeface="HY울릉도M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16017A-24C4-4D31-82D8-44CA044F6AC6}" type="datetimeFigureOut">
              <a:rPr lang="ko-KR" altLang="en-US"/>
              <a:pPr>
                <a:defRPr/>
              </a:pPr>
              <a:t>2019-09-04</a:t>
            </a:fld>
            <a:endParaRPr lang="ko-KR" altLang="en-US"/>
          </a:p>
        </p:txBody>
      </p:sp>
      <p:sp>
        <p:nvSpPr>
          <p:cNvPr id="5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69AA0E-1950-4931-A307-6215F7FAD5B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843165-314F-496F-88CE-031BDE4BB897}" type="datetimeFigureOut">
              <a:rPr lang="ko-KR" altLang="en-US"/>
              <a:pPr>
                <a:defRPr/>
              </a:pPr>
              <a:t>2019-09-04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528B2-14A8-462B-AA43-7CB58236BEA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19050"/>
            <a:ext cx="82296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062038"/>
            <a:ext cx="8229600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75"/>
            <a:ext cx="21336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4D20454-41CD-420D-A7EE-2B34246A1DD1}" type="datetimeFigureOut">
              <a:rPr lang="ko-KR" altLang="en-US"/>
              <a:pPr>
                <a:defRPr/>
              </a:pPr>
              <a:t>2019-09-04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75"/>
            <a:ext cx="28956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75"/>
            <a:ext cx="21336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11A940A-2EE2-4726-A1A9-0D011CD238E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77" r:id="rId7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lang="ko-KR" altLang="en-US" sz="3500" kern="1200">
          <a:solidFill>
            <a:srgbClr val="000000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500">
          <a:solidFill>
            <a:srgbClr val="000000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500">
          <a:solidFill>
            <a:srgbClr val="000000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500">
          <a:solidFill>
            <a:srgbClr val="000000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500">
          <a:solidFill>
            <a:srgbClr val="000000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500">
          <a:solidFill>
            <a:srgbClr val="000000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500">
          <a:solidFill>
            <a:srgbClr val="000000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500">
          <a:solidFill>
            <a:srgbClr val="000000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500">
          <a:solidFill>
            <a:srgbClr val="000000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lang="ko-KR" altLang="en-US" sz="25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lang="ko-KR" altLang="en-US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lang="ko-KR" altLang="en-US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lang="ko-KR" altLang="en-US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lang="ko-KR" altLang="en-US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 descr="G:\프리미엄템플릿\도시의전경_표지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20484" name="Picture 4" descr="G:\프리미엄템플릿\도시의전경_표지1.png"/>
          <p:cNvPicPr>
            <a:picLocks noChangeAspect="1" noChangeArrowheads="1"/>
          </p:cNvPicPr>
          <p:nvPr/>
        </p:nvPicPr>
        <p:blipFill>
          <a:blip r:embed="rId4" cstate="print"/>
          <a:srcRect t="6234"/>
          <a:stretch>
            <a:fillRect/>
          </a:stretch>
        </p:blipFill>
        <p:spPr bwMode="auto">
          <a:xfrm>
            <a:off x="0" y="404664"/>
            <a:ext cx="9144000" cy="6086624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0" y="3337966"/>
            <a:ext cx="9144000" cy="10419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970212" y="1340768"/>
            <a:ext cx="7346204" cy="776933"/>
          </a:xfrm>
        </p:spPr>
        <p:txBody>
          <a:bodyPr/>
          <a:lstStyle/>
          <a:p>
            <a:pPr algn="ctr">
              <a:defRPr/>
            </a:pPr>
            <a:r>
              <a:rPr lang="ko-KR" altLang="en-US" sz="40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서울특별시 종로구 상권분석</a:t>
            </a:r>
            <a:endParaRPr 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75545" y="3508959"/>
            <a:ext cx="504031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조</a:t>
            </a: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  <a:p>
            <a:pPr algn="ctr">
              <a:defRPr/>
            </a:pP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김상규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, </a:t>
            </a:r>
            <a:r>
              <a:rPr lang="en-US" altLang="ko-KR" sz="2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이웅희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, </a:t>
            </a:r>
            <a:r>
              <a:rPr lang="en-US" altLang="ko-KR" sz="2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rPr>
              <a:t>조병무</a:t>
            </a: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" descr="G:\프리미엄템플릿\도시의전경_표지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18435" name="Picture 3" descr="G:\프리미엄템플릿\도시의전경_목차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517900"/>
            <a:ext cx="9144000" cy="334010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FB57345D-FAA3-44B1-BBAE-9A4118ABEBEA}"/>
              </a:ext>
            </a:extLst>
          </p:cNvPr>
          <p:cNvGrpSpPr/>
          <p:nvPr/>
        </p:nvGrpSpPr>
        <p:grpSpPr>
          <a:xfrm>
            <a:off x="742526" y="592592"/>
            <a:ext cx="3839957" cy="788128"/>
            <a:chOff x="742526" y="592592"/>
            <a:chExt cx="3839957" cy="788128"/>
          </a:xfrm>
        </p:grpSpPr>
        <p:sp>
          <p:nvSpPr>
            <p:cNvPr id="3" name="Text Box 5"/>
            <p:cNvSpPr txBox="1">
              <a:spLocks noChangeArrowheads="1"/>
            </p:cNvSpPr>
            <p:nvPr/>
          </p:nvSpPr>
          <p:spPr bwMode="auto">
            <a:xfrm rot="282983">
              <a:off x="1413833" y="776081"/>
              <a:ext cx="29527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Motivation</a:t>
              </a: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 rot="282983">
              <a:off x="1413833" y="1134499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400" b="1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굴림" pitchFamily="50" charset="-127"/>
                </a:rPr>
                <a:t>주제를 선정한 이유</a:t>
              </a:r>
              <a:endParaRPr lang="en-US" altLang="ko-KR" sz="1400" b="1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endParaRPr>
            </a:p>
          </p:txBody>
        </p:sp>
        <p:sp>
          <p:nvSpPr>
            <p:cNvPr id="9223" name="TextBox 13"/>
            <p:cNvSpPr txBox="1">
              <a:spLocks noChangeArrowheads="1"/>
            </p:cNvSpPr>
            <p:nvPr/>
          </p:nvSpPr>
          <p:spPr bwMode="auto">
            <a:xfrm rot="282983">
              <a:off x="742526" y="592592"/>
              <a:ext cx="816249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4000" b="1" dirty="0">
                  <a:solidFill>
                    <a:schemeClr val="bg1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01</a:t>
              </a:r>
              <a:endParaRPr lang="ko-KR" altLang="en-US" sz="4000" b="1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BE5A34A5-80BF-4C22-AA6D-66D22DBFA82B}"/>
              </a:ext>
            </a:extLst>
          </p:cNvPr>
          <p:cNvGrpSpPr/>
          <p:nvPr/>
        </p:nvGrpSpPr>
        <p:grpSpPr>
          <a:xfrm>
            <a:off x="5194761" y="1743496"/>
            <a:ext cx="3839957" cy="788923"/>
            <a:chOff x="5194761" y="1743496"/>
            <a:chExt cx="3839957" cy="788923"/>
          </a:xfrm>
        </p:grpSpPr>
        <p:sp>
          <p:nvSpPr>
            <p:cNvPr id="51" name="Text Box 5"/>
            <p:cNvSpPr txBox="1">
              <a:spLocks noChangeArrowheads="1"/>
            </p:cNvSpPr>
            <p:nvPr/>
          </p:nvSpPr>
          <p:spPr bwMode="auto">
            <a:xfrm rot="282983">
              <a:off x="5866068" y="1926986"/>
              <a:ext cx="29527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Analysis Plan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2" name="Text Box 11"/>
            <p:cNvSpPr txBox="1">
              <a:spLocks noChangeArrowheads="1"/>
            </p:cNvSpPr>
            <p:nvPr/>
          </p:nvSpPr>
          <p:spPr bwMode="auto">
            <a:xfrm rot="282983">
              <a:off x="5866068" y="2286198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400" b="1" dirty="0" smtClean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굴림" pitchFamily="50" charset="-127"/>
                </a:rPr>
                <a:t>분석계</a:t>
              </a:r>
              <a:r>
                <a:rPr lang="ko-KR" altLang="en-US" sz="1400" b="1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굴림" pitchFamily="50" charset="-127"/>
                </a:rPr>
                <a:t>획</a:t>
              </a:r>
              <a:endParaRPr lang="en-US" altLang="ko-KR" sz="1400" b="1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endParaRPr>
            </a:p>
          </p:txBody>
        </p:sp>
        <p:sp>
          <p:nvSpPr>
            <p:cNvPr id="9226" name="TextBox 52"/>
            <p:cNvSpPr txBox="1">
              <a:spLocks noChangeArrowheads="1"/>
            </p:cNvSpPr>
            <p:nvPr/>
          </p:nvSpPr>
          <p:spPr bwMode="auto">
            <a:xfrm rot="282983">
              <a:off x="5194761" y="1743496"/>
              <a:ext cx="816249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bg1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03</a:t>
              </a:r>
              <a:endParaRPr lang="ko-KR" altLang="en-US" sz="4000" b="1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A293A138-7AFC-479A-9FF6-768F7D501986}"/>
              </a:ext>
            </a:extLst>
          </p:cNvPr>
          <p:cNvGrpSpPr/>
          <p:nvPr/>
        </p:nvGrpSpPr>
        <p:grpSpPr>
          <a:xfrm>
            <a:off x="1758300" y="2575509"/>
            <a:ext cx="3839957" cy="788129"/>
            <a:chOff x="1758300" y="2575509"/>
            <a:chExt cx="3839957" cy="788129"/>
          </a:xfrm>
        </p:grpSpPr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 rot="282983">
              <a:off x="2429607" y="2758999"/>
              <a:ext cx="29527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Progress</a:t>
              </a:r>
            </a:p>
          </p:txBody>
        </p:sp>
        <p:sp>
          <p:nvSpPr>
            <p:cNvPr id="56" name="Text Box 11"/>
            <p:cNvSpPr txBox="1">
              <a:spLocks noChangeArrowheads="1"/>
            </p:cNvSpPr>
            <p:nvPr/>
          </p:nvSpPr>
          <p:spPr bwMode="auto">
            <a:xfrm rot="282983">
              <a:off x="2429607" y="3117417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400" b="1" dirty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굴림" pitchFamily="50" charset="-127"/>
                </a:rPr>
                <a:t>테이블 사용 및 </a:t>
              </a:r>
              <a:r>
                <a:rPr lang="ko-KR" altLang="en-US" sz="1400" b="1" dirty="0" smtClean="0">
                  <a:solidFill>
                    <a:schemeClr val="bg1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굴림" pitchFamily="50" charset="-127"/>
                </a:rPr>
                <a:t>진행</a:t>
              </a:r>
              <a:endParaRPr lang="en-US" altLang="ko-KR" sz="1400" b="1" dirty="0">
                <a:solidFill>
                  <a:schemeClr val="bg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굴림" pitchFamily="50" charset="-127"/>
              </a:endParaRPr>
            </a:p>
          </p:txBody>
        </p:sp>
        <p:sp>
          <p:nvSpPr>
            <p:cNvPr id="9229" name="TextBox 56"/>
            <p:cNvSpPr txBox="1">
              <a:spLocks noChangeArrowheads="1"/>
            </p:cNvSpPr>
            <p:nvPr/>
          </p:nvSpPr>
          <p:spPr bwMode="auto">
            <a:xfrm rot="282983">
              <a:off x="1758300" y="2575509"/>
              <a:ext cx="816249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bg1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02</a:t>
              </a:r>
              <a:endParaRPr lang="ko-KR" altLang="en-US" sz="4000" b="1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18434" name="Picture 2" descr="G:\프리미엄템플릿\도시의전경_목차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750940"/>
            <a:ext cx="2157413" cy="622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제목 1">
            <a:extLst>
              <a:ext uri="{FF2B5EF4-FFF2-40B4-BE49-F238E27FC236}">
                <a16:creationId xmlns="" xmlns:a16="http://schemas.microsoft.com/office/drawing/2014/main" id="{7C74F0E2-84A7-4E9A-BE58-2D5B8FF8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34446"/>
            <a:ext cx="7200800" cy="1057557"/>
          </a:xfrm>
        </p:spPr>
        <p:txBody>
          <a:bodyPr>
            <a:normAutofit/>
          </a:bodyPr>
          <a:lstStyle/>
          <a:p>
            <a:pPr>
              <a:lnSpc>
                <a:spcPts val="2000"/>
              </a:lnSpc>
            </a:pPr>
            <a:r>
              <a:rPr lang="en-US" altLang="ko-KR" dirty="0" smtClean="0"/>
              <a:t>Motivation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              </a:t>
            </a:r>
            <a:r>
              <a:rPr lang="en-US" altLang="ko-KR" sz="1600" dirty="0" smtClean="0"/>
              <a:t>_</a:t>
            </a:r>
            <a:r>
              <a:rPr lang="ko-KR" altLang="en-US" sz="1600" dirty="0" smtClean="0"/>
              <a:t>주제를 선정한 이유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29" y="1556792"/>
            <a:ext cx="3896347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060848"/>
            <a:ext cx="3896347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588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2213B15F-8ADF-43C0-802C-8F7A0E85F124}"/>
              </a:ext>
            </a:extLst>
          </p:cNvPr>
          <p:cNvGrpSpPr/>
          <p:nvPr/>
        </p:nvGrpSpPr>
        <p:grpSpPr>
          <a:xfrm>
            <a:off x="1187624" y="4048630"/>
            <a:ext cx="1763712" cy="1763713"/>
            <a:chOff x="1187624" y="4048630"/>
            <a:chExt cx="1763712" cy="1763713"/>
          </a:xfrm>
        </p:grpSpPr>
        <p:sp>
          <p:nvSpPr>
            <p:cNvPr id="39" name="직사각형 38"/>
            <p:cNvSpPr/>
            <p:nvPr/>
          </p:nvSpPr>
          <p:spPr bwMode="auto">
            <a:xfrm>
              <a:off x="1187624" y="4048630"/>
              <a:ext cx="1763712" cy="17637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5382" name="TextBox 47"/>
            <p:cNvSpPr txBox="1">
              <a:spLocks noChangeArrowheads="1"/>
            </p:cNvSpPr>
            <p:nvPr/>
          </p:nvSpPr>
          <p:spPr bwMode="auto">
            <a:xfrm>
              <a:off x="1349731" y="4496118"/>
              <a:ext cx="1260622" cy="877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70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외국인</a:t>
              </a:r>
              <a:endParaRPr lang="en-US" altLang="ko-KR" sz="17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70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국적별</a:t>
              </a:r>
              <a:endParaRPr lang="en-US" altLang="ko-KR" sz="17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170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유동인</a:t>
              </a:r>
              <a:r>
                <a:rPr lang="ko-KR" altLang="en-US" sz="17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구</a:t>
              </a:r>
              <a:endParaRPr lang="en-US" altLang="ko-KR" sz="17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5387" name="직사각형 52"/>
            <p:cNvSpPr>
              <a:spLocks noChangeArrowheads="1"/>
            </p:cNvSpPr>
            <p:nvPr/>
          </p:nvSpPr>
          <p:spPr bwMode="auto">
            <a:xfrm>
              <a:off x="1311458" y="5354700"/>
              <a:ext cx="247740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15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D</a:t>
              </a:r>
              <a:endParaRPr lang="ko-KR" altLang="en-US" sz="15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3EB7ACCB-F96B-467A-8B07-2DF009858702}"/>
              </a:ext>
            </a:extLst>
          </p:cNvPr>
          <p:cNvGrpSpPr/>
          <p:nvPr/>
        </p:nvGrpSpPr>
        <p:grpSpPr>
          <a:xfrm>
            <a:off x="2532237" y="4048962"/>
            <a:ext cx="2182812" cy="1763713"/>
            <a:chOff x="2532237" y="4048962"/>
            <a:chExt cx="2182812" cy="1763713"/>
          </a:xfrm>
        </p:grpSpPr>
        <p:sp>
          <p:nvSpPr>
            <p:cNvPr id="40" name="직사각형 3"/>
            <p:cNvSpPr/>
            <p:nvPr/>
          </p:nvSpPr>
          <p:spPr bwMode="auto">
            <a:xfrm rot="5400000">
              <a:off x="2741786" y="3839413"/>
              <a:ext cx="1763713" cy="2182812"/>
            </a:xfrm>
            <a:custGeom>
              <a:avLst/>
              <a:gdLst/>
              <a:ahLst/>
              <a:cxnLst/>
              <a:rect l="l" t="t" r="r" b="b"/>
              <a:pathLst>
                <a:path w="1296144" h="1604040">
                  <a:moveTo>
                    <a:pt x="0" y="0"/>
                  </a:moveTo>
                  <a:lnTo>
                    <a:pt x="1296144" y="0"/>
                  </a:lnTo>
                  <a:lnTo>
                    <a:pt x="1296144" y="1296144"/>
                  </a:lnTo>
                  <a:lnTo>
                    <a:pt x="826652" y="1296144"/>
                  </a:lnTo>
                  <a:lnTo>
                    <a:pt x="648072" y="1604040"/>
                  </a:lnTo>
                  <a:lnTo>
                    <a:pt x="469492" y="1296144"/>
                  </a:lnTo>
                  <a:lnTo>
                    <a:pt x="0" y="1296144"/>
                  </a:lnTo>
                  <a:close/>
                </a:path>
              </a:pathLst>
            </a:custGeom>
            <a:solidFill>
              <a:srgbClr val="C1A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5384" name="TextBox 49"/>
            <p:cNvSpPr txBox="1">
              <a:spLocks noChangeArrowheads="1"/>
            </p:cNvSpPr>
            <p:nvPr/>
          </p:nvSpPr>
          <p:spPr bwMode="auto">
            <a:xfrm>
              <a:off x="3278676" y="4757728"/>
              <a:ext cx="1080431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ko-KR" altLang="en-US" sz="170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유입인구</a:t>
              </a:r>
              <a:endParaRPr lang="ko-KR" altLang="en-US" sz="17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5388" name="직사각형 53"/>
            <p:cNvSpPr>
              <a:spLocks noChangeArrowheads="1"/>
            </p:cNvSpPr>
            <p:nvPr/>
          </p:nvSpPr>
          <p:spPr bwMode="auto">
            <a:xfrm>
              <a:off x="4332094" y="5354700"/>
              <a:ext cx="247740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15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</a:t>
              </a:r>
              <a:endParaRPr lang="ko-KR" altLang="en-US" sz="15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E7ED0BB4-EEF1-4EE3-8176-FFDC173CE1D1}"/>
              </a:ext>
            </a:extLst>
          </p:cNvPr>
          <p:cNvGrpSpPr/>
          <p:nvPr/>
        </p:nvGrpSpPr>
        <p:grpSpPr>
          <a:xfrm>
            <a:off x="2950814" y="2307861"/>
            <a:ext cx="1763713" cy="2182813"/>
            <a:chOff x="2950814" y="2307861"/>
            <a:chExt cx="1763713" cy="2182813"/>
          </a:xfrm>
        </p:grpSpPr>
        <p:sp>
          <p:nvSpPr>
            <p:cNvPr id="41" name="직사각형 3"/>
            <p:cNvSpPr/>
            <p:nvPr/>
          </p:nvSpPr>
          <p:spPr bwMode="auto">
            <a:xfrm>
              <a:off x="2950814" y="2307861"/>
              <a:ext cx="1763713" cy="2182813"/>
            </a:xfrm>
            <a:custGeom>
              <a:avLst/>
              <a:gdLst/>
              <a:ahLst/>
              <a:cxnLst/>
              <a:rect l="l" t="t" r="r" b="b"/>
              <a:pathLst>
                <a:path w="1296144" h="1604040">
                  <a:moveTo>
                    <a:pt x="0" y="0"/>
                  </a:moveTo>
                  <a:lnTo>
                    <a:pt x="1296144" y="0"/>
                  </a:lnTo>
                  <a:lnTo>
                    <a:pt x="1296144" y="1296144"/>
                  </a:lnTo>
                  <a:lnTo>
                    <a:pt x="826652" y="1296144"/>
                  </a:lnTo>
                  <a:lnTo>
                    <a:pt x="648072" y="1604040"/>
                  </a:lnTo>
                  <a:lnTo>
                    <a:pt x="469492" y="1296144"/>
                  </a:lnTo>
                  <a:lnTo>
                    <a:pt x="0" y="1296144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5383" name="TextBox 48"/>
            <p:cNvSpPr txBox="1">
              <a:spLocks noChangeArrowheads="1"/>
            </p:cNvSpPr>
            <p:nvPr/>
          </p:nvSpPr>
          <p:spPr bwMode="auto">
            <a:xfrm>
              <a:off x="3295416" y="2994016"/>
              <a:ext cx="1080431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ko-KR" altLang="en-US" sz="170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매출</a:t>
              </a:r>
              <a:endParaRPr lang="en-US" altLang="ko-KR" sz="17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5386" name="직사각형 51"/>
            <p:cNvSpPr>
              <a:spLocks noChangeArrowheads="1"/>
            </p:cNvSpPr>
            <p:nvPr/>
          </p:nvSpPr>
          <p:spPr bwMode="auto">
            <a:xfrm>
              <a:off x="4332094" y="2437792"/>
              <a:ext cx="247740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15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B</a:t>
              </a:r>
              <a:endParaRPr lang="ko-KR" altLang="en-US" sz="15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B6A771A7-D9BD-4B6A-A073-DC9FC32E145A}"/>
              </a:ext>
            </a:extLst>
          </p:cNvPr>
          <p:cNvGrpSpPr/>
          <p:nvPr/>
        </p:nvGrpSpPr>
        <p:grpSpPr>
          <a:xfrm>
            <a:off x="1187624" y="2302711"/>
            <a:ext cx="2182812" cy="1763712"/>
            <a:chOff x="1187624" y="2302711"/>
            <a:chExt cx="2182812" cy="1763712"/>
          </a:xfrm>
        </p:grpSpPr>
        <p:sp>
          <p:nvSpPr>
            <p:cNvPr id="42" name="직사각형 3"/>
            <p:cNvSpPr/>
            <p:nvPr/>
          </p:nvSpPr>
          <p:spPr bwMode="auto">
            <a:xfrm rot="16200000">
              <a:off x="1397174" y="2093161"/>
              <a:ext cx="1763712" cy="2182812"/>
            </a:xfrm>
            <a:custGeom>
              <a:avLst/>
              <a:gdLst/>
              <a:ahLst/>
              <a:cxnLst/>
              <a:rect l="l" t="t" r="r" b="b"/>
              <a:pathLst>
                <a:path w="1296144" h="1604040">
                  <a:moveTo>
                    <a:pt x="0" y="0"/>
                  </a:moveTo>
                  <a:lnTo>
                    <a:pt x="1296144" y="0"/>
                  </a:lnTo>
                  <a:lnTo>
                    <a:pt x="1296144" y="1296144"/>
                  </a:lnTo>
                  <a:lnTo>
                    <a:pt x="826652" y="1296144"/>
                  </a:lnTo>
                  <a:lnTo>
                    <a:pt x="648072" y="1604040"/>
                  </a:lnTo>
                  <a:lnTo>
                    <a:pt x="469492" y="1296144"/>
                  </a:lnTo>
                  <a:lnTo>
                    <a:pt x="0" y="129614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5381" name="TextBox 46"/>
            <p:cNvSpPr txBox="1">
              <a:spLocks noChangeArrowheads="1"/>
            </p:cNvSpPr>
            <p:nvPr/>
          </p:nvSpPr>
          <p:spPr bwMode="auto">
            <a:xfrm>
              <a:off x="1529266" y="2994015"/>
              <a:ext cx="1080431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ko-KR" altLang="en-US" sz="170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유동인구</a:t>
              </a:r>
              <a:endParaRPr lang="en-US" altLang="ko-KR" sz="17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5385" name="직사각형 50"/>
            <p:cNvSpPr>
              <a:spLocks noChangeArrowheads="1"/>
            </p:cNvSpPr>
            <p:nvPr/>
          </p:nvSpPr>
          <p:spPr bwMode="auto">
            <a:xfrm>
              <a:off x="1311458" y="2437792"/>
              <a:ext cx="247740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150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A</a:t>
              </a:r>
              <a:endParaRPr lang="ko-KR" altLang="en-US" sz="15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64" name="제목 1">
            <a:extLst>
              <a:ext uri="{FF2B5EF4-FFF2-40B4-BE49-F238E27FC236}">
                <a16:creationId xmlns="" xmlns:a16="http://schemas.microsoft.com/office/drawing/2014/main" id="{7C74F0E2-84A7-4E9A-BE58-2D5B8FF8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34446"/>
            <a:ext cx="7200800" cy="1057557"/>
          </a:xfrm>
        </p:spPr>
        <p:txBody>
          <a:bodyPr>
            <a:normAutofit/>
          </a:bodyPr>
          <a:lstStyle/>
          <a:p>
            <a:pPr>
              <a:lnSpc>
                <a:spcPts val="2000"/>
              </a:lnSpc>
            </a:pPr>
            <a:r>
              <a:rPr lang="en-US" altLang="ko-KR" sz="3100" dirty="0"/>
              <a:t>Progress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              </a:t>
            </a:r>
            <a:r>
              <a:rPr lang="en-US" altLang="ko-KR" sz="1600" dirty="0" smtClean="0"/>
              <a:t>_</a:t>
            </a:r>
            <a:r>
              <a:rPr lang="ko-KR" altLang="en-US" sz="1600" dirty="0" smtClean="0"/>
              <a:t>테이블 사용 및 진행</a:t>
            </a:r>
            <a:endParaRPr 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2A2F2895-412B-491E-9B76-B9E5E627FF1F}"/>
              </a:ext>
            </a:extLst>
          </p:cNvPr>
          <p:cNvGrpSpPr/>
          <p:nvPr/>
        </p:nvGrpSpPr>
        <p:grpSpPr>
          <a:xfrm>
            <a:off x="5220072" y="2420888"/>
            <a:ext cx="2535310" cy="1488303"/>
            <a:chOff x="5610896" y="2492896"/>
            <a:chExt cx="2535310" cy="1488303"/>
          </a:xfrm>
        </p:grpSpPr>
        <p:sp>
          <p:nvSpPr>
            <p:cNvPr id="33" name="도넛 32"/>
            <p:cNvSpPr/>
            <p:nvPr/>
          </p:nvSpPr>
          <p:spPr>
            <a:xfrm>
              <a:off x="5610896" y="3723516"/>
              <a:ext cx="257249" cy="257249"/>
            </a:xfrm>
            <a:prstGeom prst="donu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500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4" name="도넛 33"/>
            <p:cNvSpPr/>
            <p:nvPr/>
          </p:nvSpPr>
          <p:spPr>
            <a:xfrm>
              <a:off x="5610896" y="2493113"/>
              <a:ext cx="257249" cy="257249"/>
            </a:xfrm>
            <a:prstGeom prst="donu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500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" name="도넛 34"/>
            <p:cNvSpPr/>
            <p:nvPr/>
          </p:nvSpPr>
          <p:spPr>
            <a:xfrm>
              <a:off x="5610896" y="2902791"/>
              <a:ext cx="257249" cy="257850"/>
            </a:xfrm>
            <a:prstGeom prst="donu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500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6" name="도넛 35"/>
            <p:cNvSpPr/>
            <p:nvPr/>
          </p:nvSpPr>
          <p:spPr>
            <a:xfrm>
              <a:off x="5610896" y="3313454"/>
              <a:ext cx="257249" cy="257249"/>
            </a:xfrm>
            <a:prstGeom prst="donut">
              <a:avLst/>
            </a:prstGeom>
            <a:solidFill>
              <a:srgbClr val="C1A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500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5868144" y="2492896"/>
              <a:ext cx="22748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성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연령별 유동인구</a:t>
              </a:r>
              <a:endPara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" name="Text Box 11"/>
            <p:cNvSpPr txBox="1">
              <a:spLocks noChangeArrowheads="1"/>
            </p:cNvSpPr>
            <p:nvPr/>
          </p:nvSpPr>
          <p:spPr bwMode="auto">
            <a:xfrm>
              <a:off x="5871319" y="2908797"/>
              <a:ext cx="22748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시간대별 유동인구</a:t>
              </a:r>
              <a:endPara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6" name="Text Box 11"/>
            <p:cNvSpPr txBox="1">
              <a:spLocks noChangeArrowheads="1"/>
            </p:cNvSpPr>
            <p:nvPr/>
          </p:nvSpPr>
          <p:spPr bwMode="auto">
            <a:xfrm>
              <a:off x="5871319" y="3307455"/>
              <a:ext cx="22748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1500" dirty="0" err="1" smtClean="0">
                  <a:solidFill>
                    <a:schemeClr val="bg1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요일별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유동인구</a:t>
              </a:r>
              <a:endPara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7" name="Text Box 11"/>
            <p:cNvSpPr txBox="1">
              <a:spLocks noChangeArrowheads="1"/>
            </p:cNvSpPr>
            <p:nvPr/>
          </p:nvSpPr>
          <p:spPr bwMode="auto">
            <a:xfrm>
              <a:off x="5868144" y="3734978"/>
              <a:ext cx="22748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성</a:t>
              </a:r>
              <a:r>
                <a:rPr lang="en-US" altLang="ko-KR" sz="1500" dirty="0" smtClean="0">
                  <a:solidFill>
                    <a:schemeClr val="bg1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연령별 매출</a:t>
              </a:r>
              <a:endPara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2A2F2895-412B-491E-9B76-B9E5E627FF1F}"/>
              </a:ext>
            </a:extLst>
          </p:cNvPr>
          <p:cNvGrpSpPr/>
          <p:nvPr/>
        </p:nvGrpSpPr>
        <p:grpSpPr>
          <a:xfrm>
            <a:off x="5220072" y="4062789"/>
            <a:ext cx="2535310" cy="667745"/>
            <a:chOff x="5610896" y="2492896"/>
            <a:chExt cx="2535310" cy="667745"/>
          </a:xfrm>
        </p:grpSpPr>
        <p:sp>
          <p:nvSpPr>
            <p:cNvPr id="50" name="도넛 49"/>
            <p:cNvSpPr/>
            <p:nvPr/>
          </p:nvSpPr>
          <p:spPr>
            <a:xfrm>
              <a:off x="5610896" y="2493113"/>
              <a:ext cx="257249" cy="257249"/>
            </a:xfrm>
            <a:prstGeom prst="donu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500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1" name="도넛 50"/>
            <p:cNvSpPr/>
            <p:nvPr/>
          </p:nvSpPr>
          <p:spPr>
            <a:xfrm>
              <a:off x="5610896" y="2902791"/>
              <a:ext cx="257249" cy="257850"/>
            </a:xfrm>
            <a:prstGeom prst="donut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500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3" name="Text Box 11"/>
            <p:cNvSpPr txBox="1">
              <a:spLocks noChangeArrowheads="1"/>
            </p:cNvSpPr>
            <p:nvPr/>
          </p:nvSpPr>
          <p:spPr bwMode="auto">
            <a:xfrm>
              <a:off x="5868144" y="2492896"/>
              <a:ext cx="22748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시간대별 매출</a:t>
              </a:r>
              <a:endPara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4" name="Text Box 11"/>
            <p:cNvSpPr txBox="1">
              <a:spLocks noChangeArrowheads="1"/>
            </p:cNvSpPr>
            <p:nvPr/>
          </p:nvSpPr>
          <p:spPr bwMode="auto">
            <a:xfrm>
              <a:off x="5871319" y="2908797"/>
              <a:ext cx="22748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ko-KR" altLang="en-US" sz="1500" dirty="0" err="1" smtClean="0">
                  <a:solidFill>
                    <a:schemeClr val="bg1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요일별</a:t>
              </a:r>
              <a:r>
                <a:rPr lang="ko-KR" altLang="en-US" sz="1500" dirty="0" smtClean="0">
                  <a:solidFill>
                    <a:schemeClr val="bg1">
                      <a:lumMod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매출</a:t>
              </a:r>
              <a:endParaRPr lang="en-US" altLang="ko-KR" sz="15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제목 1">
            <a:extLst>
              <a:ext uri="{FF2B5EF4-FFF2-40B4-BE49-F238E27FC236}">
                <a16:creationId xmlns="" xmlns:a16="http://schemas.microsoft.com/office/drawing/2014/main" id="{7C74F0E2-84A7-4E9A-BE58-2D5B8FF88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34446"/>
            <a:ext cx="7200800" cy="1057557"/>
          </a:xfrm>
        </p:spPr>
        <p:txBody>
          <a:bodyPr>
            <a:normAutofit/>
          </a:bodyPr>
          <a:lstStyle/>
          <a:p>
            <a:pPr>
              <a:lnSpc>
                <a:spcPts val="2000"/>
              </a:lnSpc>
            </a:pPr>
            <a:r>
              <a:rPr lang="en-US" altLang="ko-KR" sz="3100" dirty="0" smtClean="0"/>
              <a:t>Analysis Plan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            </a:t>
            </a:r>
            <a:r>
              <a:rPr lang="en-US" altLang="ko-KR" sz="1600" dirty="0" smtClean="0"/>
              <a:t>_</a:t>
            </a:r>
            <a:r>
              <a:rPr lang="ko-KR" altLang="en-US" sz="1600" dirty="0" smtClean="0"/>
              <a:t>분석 계획</a:t>
            </a:r>
            <a:endParaRPr lang="en-US" dirty="0"/>
          </a:p>
        </p:txBody>
      </p:sp>
      <p:cxnSp>
        <p:nvCxnSpPr>
          <p:cNvPr id="24" name="직선 연결선 23"/>
          <p:cNvCxnSpPr>
            <a:cxnSpLocks/>
            <a:stCxn id="25" idx="6"/>
            <a:endCxn id="34" idx="2"/>
          </p:cNvCxnSpPr>
          <p:nvPr/>
        </p:nvCxnSpPr>
        <p:spPr bwMode="auto">
          <a:xfrm>
            <a:off x="870618" y="4235500"/>
            <a:ext cx="7541999" cy="158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 bwMode="auto">
          <a:xfrm>
            <a:off x="570290" y="4110087"/>
            <a:ext cx="300328" cy="252413"/>
          </a:xfrm>
          <a:prstGeom prst="ellipse">
            <a:avLst/>
          </a:prstGeom>
          <a:solidFill>
            <a:srgbClr val="C1A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95690">
              <a:lnSpc>
                <a:spcPct val="80000"/>
              </a:lnSpc>
              <a:defRPr/>
            </a:pPr>
            <a:endParaRPr lang="ko-KR" altLang="en-US" sz="13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타원 25"/>
          <p:cNvSpPr/>
          <p:nvPr/>
        </p:nvSpPr>
        <p:spPr bwMode="auto">
          <a:xfrm>
            <a:off x="1441243" y="4110087"/>
            <a:ext cx="300328" cy="252413"/>
          </a:xfrm>
          <a:prstGeom prst="ellipse">
            <a:avLst/>
          </a:prstGeom>
          <a:solidFill>
            <a:srgbClr val="C1A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95690">
              <a:lnSpc>
                <a:spcPct val="80000"/>
              </a:lnSpc>
              <a:defRPr/>
            </a:pPr>
            <a:endParaRPr lang="ko-KR" altLang="en-US" sz="13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타원 26"/>
          <p:cNvSpPr/>
          <p:nvPr/>
        </p:nvSpPr>
        <p:spPr bwMode="auto">
          <a:xfrm>
            <a:off x="2312195" y="4110087"/>
            <a:ext cx="300328" cy="252413"/>
          </a:xfrm>
          <a:prstGeom prst="ellipse">
            <a:avLst/>
          </a:prstGeom>
          <a:solidFill>
            <a:srgbClr val="C1A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95690">
              <a:lnSpc>
                <a:spcPct val="80000"/>
              </a:lnSpc>
              <a:defRPr/>
            </a:pPr>
            <a:endParaRPr lang="ko-KR" altLang="en-US" sz="13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타원 27"/>
          <p:cNvSpPr/>
          <p:nvPr/>
        </p:nvSpPr>
        <p:spPr bwMode="auto">
          <a:xfrm>
            <a:off x="3185024" y="4110087"/>
            <a:ext cx="300328" cy="252413"/>
          </a:xfrm>
          <a:prstGeom prst="ellipse">
            <a:avLst/>
          </a:prstGeom>
          <a:solidFill>
            <a:srgbClr val="C1A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95690">
              <a:lnSpc>
                <a:spcPct val="80000"/>
              </a:lnSpc>
              <a:defRPr/>
            </a:pPr>
            <a:endParaRPr lang="ko-KR" altLang="en-US" sz="13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4055977" y="4110087"/>
            <a:ext cx="300328" cy="2524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95690">
              <a:lnSpc>
                <a:spcPct val="80000"/>
              </a:lnSpc>
              <a:defRPr/>
            </a:pPr>
            <a:endParaRPr lang="ko-KR" altLang="en-US" sz="13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타원 29"/>
          <p:cNvSpPr/>
          <p:nvPr/>
        </p:nvSpPr>
        <p:spPr bwMode="auto">
          <a:xfrm>
            <a:off x="4926929" y="4110087"/>
            <a:ext cx="300328" cy="2524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95690">
              <a:lnSpc>
                <a:spcPct val="80000"/>
              </a:lnSpc>
              <a:defRPr/>
            </a:pPr>
            <a:endParaRPr lang="ko-KR" altLang="en-US" sz="13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5797882" y="4110087"/>
            <a:ext cx="300328" cy="2524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95690">
              <a:lnSpc>
                <a:spcPct val="80000"/>
              </a:lnSpc>
              <a:defRPr/>
            </a:pPr>
            <a:endParaRPr lang="ko-KR" altLang="en-US" sz="13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6670712" y="4110087"/>
            <a:ext cx="300328" cy="2524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95690">
              <a:lnSpc>
                <a:spcPct val="80000"/>
              </a:lnSpc>
              <a:defRPr/>
            </a:pPr>
            <a:endParaRPr lang="ko-KR" altLang="en-US" sz="13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7541665" y="4110087"/>
            <a:ext cx="300328" cy="2524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95690">
              <a:lnSpc>
                <a:spcPct val="80000"/>
              </a:lnSpc>
              <a:defRPr/>
            </a:pPr>
            <a:endParaRPr lang="ko-KR" altLang="en-US" sz="13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타원 33"/>
          <p:cNvSpPr/>
          <p:nvPr/>
        </p:nvSpPr>
        <p:spPr bwMode="auto">
          <a:xfrm>
            <a:off x="8412618" y="4110087"/>
            <a:ext cx="300328" cy="25241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95690">
              <a:lnSpc>
                <a:spcPct val="80000"/>
              </a:lnSpc>
              <a:defRPr/>
            </a:pPr>
            <a:endParaRPr lang="ko-KR" altLang="en-US" sz="1300" b="1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42738C91-E59E-48A6-BA65-592B7B18F664}"/>
              </a:ext>
            </a:extLst>
          </p:cNvPr>
          <p:cNvGrpSpPr/>
          <p:nvPr/>
        </p:nvGrpSpPr>
        <p:grpSpPr>
          <a:xfrm>
            <a:off x="775355" y="1672307"/>
            <a:ext cx="1852429" cy="2188741"/>
            <a:chOff x="517463" y="2711093"/>
            <a:chExt cx="1884107" cy="2226170"/>
          </a:xfrm>
        </p:grpSpPr>
        <p:sp>
          <p:nvSpPr>
            <p:cNvPr id="44" name="타원 35">
              <a:extLst>
                <a:ext uri="{FF2B5EF4-FFF2-40B4-BE49-F238E27FC236}">
                  <a16:creationId xmlns="" xmlns:a16="http://schemas.microsoft.com/office/drawing/2014/main" id="{36CAAA07-409B-4C92-9FDF-99022BF54C65}"/>
                </a:ext>
              </a:extLst>
            </p:cNvPr>
            <p:cNvSpPr/>
            <p:nvPr/>
          </p:nvSpPr>
          <p:spPr>
            <a:xfrm>
              <a:off x="517463" y="2712351"/>
              <a:ext cx="1882849" cy="1882849"/>
            </a:xfrm>
            <a:custGeom>
              <a:avLst/>
              <a:gdLst/>
              <a:ahLst/>
              <a:cxnLst/>
              <a:rect l="l" t="t" r="r" b="b"/>
              <a:pathLst>
                <a:path w="2590557" h="2590557">
                  <a:moveTo>
                    <a:pt x="1261865" y="0"/>
                  </a:moveTo>
                  <a:lnTo>
                    <a:pt x="2590557" y="1328692"/>
                  </a:lnTo>
                  <a:cubicBezTo>
                    <a:pt x="2573652" y="2028706"/>
                    <a:pt x="2000512" y="2590557"/>
                    <a:pt x="1296144" y="2590557"/>
                  </a:cubicBezTo>
                  <a:cubicBezTo>
                    <a:pt x="580303" y="2590557"/>
                    <a:pt x="0" y="2010254"/>
                    <a:pt x="0" y="1294413"/>
                  </a:cubicBezTo>
                  <a:cubicBezTo>
                    <a:pt x="0" y="590045"/>
                    <a:pt x="561851" y="16905"/>
                    <a:pt x="1261865" y="0"/>
                  </a:cubicBezTo>
                  <a:close/>
                </a:path>
              </a:pathLst>
            </a:custGeom>
            <a:solidFill>
              <a:srgbClr val="C1A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="" xmlns:a16="http://schemas.microsoft.com/office/drawing/2014/main" id="{8FBEA3AB-FC82-460E-A6D9-8918D3F36E8E}"/>
                </a:ext>
              </a:extLst>
            </p:cNvPr>
            <p:cNvSpPr/>
            <p:nvPr/>
          </p:nvSpPr>
          <p:spPr>
            <a:xfrm>
              <a:off x="845512" y="3020654"/>
              <a:ext cx="1254759" cy="12547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2700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043056">
                <a:lnSpc>
                  <a:spcPct val="150000"/>
                </a:lnSpc>
                <a:defRPr/>
              </a:pPr>
              <a:endPara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6" name="타원 35">
              <a:extLst>
                <a:ext uri="{FF2B5EF4-FFF2-40B4-BE49-F238E27FC236}">
                  <a16:creationId xmlns="" xmlns:a16="http://schemas.microsoft.com/office/drawing/2014/main" id="{40EB2F3A-9384-4E89-90A3-23B7C530385D}"/>
                </a:ext>
              </a:extLst>
            </p:cNvPr>
            <p:cNvSpPr/>
            <p:nvPr/>
          </p:nvSpPr>
          <p:spPr>
            <a:xfrm>
              <a:off x="1629900" y="3304691"/>
              <a:ext cx="770412" cy="701693"/>
            </a:xfrm>
            <a:custGeom>
              <a:avLst/>
              <a:gdLst/>
              <a:ahLst/>
              <a:cxnLst/>
              <a:rect l="l" t="t" r="r" b="b"/>
              <a:pathLst>
                <a:path w="1059988" h="965439">
                  <a:moveTo>
                    <a:pt x="0" y="0"/>
                  </a:moveTo>
                  <a:lnTo>
                    <a:pt x="546280" y="0"/>
                  </a:lnTo>
                  <a:lnTo>
                    <a:pt x="1059988" y="513708"/>
                  </a:lnTo>
                  <a:cubicBezTo>
                    <a:pt x="1056134" y="673313"/>
                    <a:pt x="1023363" y="825736"/>
                    <a:pt x="965439" y="965439"/>
                  </a:cubicBezTo>
                  <a:close/>
                </a:path>
              </a:pathLst>
            </a:custGeom>
            <a:gradFill>
              <a:gsLst>
                <a:gs pos="36000">
                  <a:schemeClr val="tx1">
                    <a:lumMod val="75000"/>
                    <a:lumOff val="25000"/>
                  </a:schemeClr>
                </a:gs>
                <a:gs pos="61000">
                  <a:srgbClr val="C1AB9B"/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7" name="타원 26">
              <a:extLst>
                <a:ext uri="{FF2B5EF4-FFF2-40B4-BE49-F238E27FC236}">
                  <a16:creationId xmlns="" xmlns:a16="http://schemas.microsoft.com/office/drawing/2014/main" id="{5CB4AFB4-D3EE-4DC5-9BFE-B7ADAB0FFA39}"/>
                </a:ext>
              </a:extLst>
            </p:cNvPr>
            <p:cNvSpPr/>
            <p:nvPr/>
          </p:nvSpPr>
          <p:spPr>
            <a:xfrm>
              <a:off x="1629901" y="3304692"/>
              <a:ext cx="470370" cy="459234"/>
            </a:xfrm>
            <a:custGeom>
              <a:avLst/>
              <a:gdLst/>
              <a:ahLst/>
              <a:cxnLst/>
              <a:rect l="l" t="t" r="r" b="b"/>
              <a:pathLst>
                <a:path w="647169" h="631847">
                  <a:moveTo>
                    <a:pt x="0" y="0"/>
                  </a:moveTo>
                  <a:lnTo>
                    <a:pt x="505299" y="0"/>
                  </a:lnTo>
                  <a:cubicBezTo>
                    <a:pt x="595319" y="135267"/>
                    <a:pt x="647169" y="297776"/>
                    <a:pt x="647169" y="472394"/>
                  </a:cubicBezTo>
                  <a:cubicBezTo>
                    <a:pt x="647169" y="526911"/>
                    <a:pt x="642115" y="580247"/>
                    <a:pt x="631847" y="631847"/>
                  </a:cubicBezTo>
                  <a:close/>
                </a:path>
              </a:pathLst>
            </a:custGeom>
            <a:gradFill>
              <a:gsLst>
                <a:gs pos="45000">
                  <a:schemeClr val="bg1">
                    <a:lumMod val="65000"/>
                  </a:schemeClr>
                </a:gs>
                <a:gs pos="62000">
                  <a:schemeClr val="bg1"/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8" name="타원 12">
              <a:extLst>
                <a:ext uri="{FF2B5EF4-FFF2-40B4-BE49-F238E27FC236}">
                  <a16:creationId xmlns="" xmlns:a16="http://schemas.microsoft.com/office/drawing/2014/main" id="{4A5489C7-0213-4C25-A93F-72A4E939C7FD}"/>
                </a:ext>
              </a:extLst>
            </p:cNvPr>
            <p:cNvSpPr/>
            <p:nvPr/>
          </p:nvSpPr>
          <p:spPr>
            <a:xfrm rot="10800000">
              <a:off x="1434602" y="2711093"/>
              <a:ext cx="966968" cy="966968"/>
            </a:xfrm>
            <a:custGeom>
              <a:avLst/>
              <a:gdLst/>
              <a:ahLst/>
              <a:cxnLst/>
              <a:rect l="l" t="t" r="r" b="b"/>
              <a:pathLst>
                <a:path w="1330423" h="1330423">
                  <a:moveTo>
                    <a:pt x="34279" y="0"/>
                  </a:moveTo>
                  <a:cubicBezTo>
                    <a:pt x="750120" y="0"/>
                    <a:pt x="1330423" y="580303"/>
                    <a:pt x="1330423" y="1296144"/>
                  </a:cubicBezTo>
                  <a:lnTo>
                    <a:pt x="1328692" y="1330423"/>
                  </a:lnTo>
                  <a:lnTo>
                    <a:pt x="0" y="1731"/>
                  </a:lnTo>
                  <a:cubicBezTo>
                    <a:pt x="11368" y="149"/>
                    <a:pt x="22806" y="0"/>
                    <a:pt x="34279" y="0"/>
                  </a:cubicBezTo>
                  <a:close/>
                </a:path>
              </a:pathLst>
            </a:custGeom>
            <a:solidFill>
              <a:srgbClr val="AA8C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="" xmlns:a16="http://schemas.microsoft.com/office/drawing/2014/main" id="{F2BEABB4-76D0-4C80-94EF-845338B2C737}"/>
                </a:ext>
              </a:extLst>
            </p:cNvPr>
            <p:cNvSpPr/>
            <p:nvPr/>
          </p:nvSpPr>
          <p:spPr>
            <a:xfrm rot="10800000">
              <a:off x="1331532" y="4650143"/>
              <a:ext cx="255970" cy="287120"/>
            </a:xfrm>
            <a:prstGeom prst="triangle">
              <a:avLst/>
            </a:prstGeom>
            <a:solidFill>
              <a:srgbClr val="C1A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A6641FE2-E4C6-4121-A35D-D344F8526A67}"/>
                </a:ext>
              </a:extLst>
            </p:cNvPr>
            <p:cNvSpPr txBox="1"/>
            <p:nvPr/>
          </p:nvSpPr>
          <p:spPr>
            <a:xfrm>
              <a:off x="873449" y="3524378"/>
              <a:ext cx="1092705" cy="2973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defRPr/>
              </a:pPr>
              <a:r>
                <a:rPr lang="ko-KR" altLang="en-US" sz="13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매출별</a:t>
              </a:r>
              <a:r>
                <a:rPr lang="ko-KR" altLang="en-US" sz="13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순</a:t>
              </a:r>
              <a:r>
                <a:rPr lang="ko-KR" altLang="en-US" sz="1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위</a:t>
              </a:r>
              <a:endParaRPr lang="en-US" altLang="ko-KR" sz="13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0771CF91-6EE5-4437-A39C-4DB083D88870}"/>
              </a:ext>
            </a:extLst>
          </p:cNvPr>
          <p:cNvGrpSpPr/>
          <p:nvPr/>
        </p:nvGrpSpPr>
        <p:grpSpPr>
          <a:xfrm>
            <a:off x="2843808" y="4464536"/>
            <a:ext cx="1860037" cy="2213299"/>
            <a:chOff x="2716093" y="2344052"/>
            <a:chExt cx="1891844" cy="2251148"/>
          </a:xfrm>
        </p:grpSpPr>
        <p:sp>
          <p:nvSpPr>
            <p:cNvPr id="52" name="타원 35">
              <a:extLst>
                <a:ext uri="{FF2B5EF4-FFF2-40B4-BE49-F238E27FC236}">
                  <a16:creationId xmlns="" xmlns:a16="http://schemas.microsoft.com/office/drawing/2014/main" id="{26382694-A009-4EBE-B9C7-DE99B190F9CF}"/>
                </a:ext>
              </a:extLst>
            </p:cNvPr>
            <p:cNvSpPr/>
            <p:nvPr/>
          </p:nvSpPr>
          <p:spPr>
            <a:xfrm>
              <a:off x="2716093" y="2712351"/>
              <a:ext cx="1882849" cy="1882849"/>
            </a:xfrm>
            <a:custGeom>
              <a:avLst/>
              <a:gdLst/>
              <a:ahLst/>
              <a:cxnLst/>
              <a:rect l="l" t="t" r="r" b="b"/>
              <a:pathLst>
                <a:path w="2590557" h="2590557">
                  <a:moveTo>
                    <a:pt x="1261865" y="0"/>
                  </a:moveTo>
                  <a:lnTo>
                    <a:pt x="2590557" y="1328692"/>
                  </a:lnTo>
                  <a:cubicBezTo>
                    <a:pt x="2573652" y="2028706"/>
                    <a:pt x="2000512" y="2590557"/>
                    <a:pt x="1296144" y="2590557"/>
                  </a:cubicBezTo>
                  <a:cubicBezTo>
                    <a:pt x="580303" y="2590557"/>
                    <a:pt x="0" y="2010254"/>
                    <a:pt x="0" y="1294413"/>
                  </a:cubicBezTo>
                  <a:cubicBezTo>
                    <a:pt x="0" y="590045"/>
                    <a:pt x="561851" y="16905"/>
                    <a:pt x="126186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300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="" xmlns:a16="http://schemas.microsoft.com/office/drawing/2014/main" id="{41AAE338-6112-469D-9EE6-8BB40BE8BB86}"/>
                </a:ext>
              </a:extLst>
            </p:cNvPr>
            <p:cNvSpPr/>
            <p:nvPr/>
          </p:nvSpPr>
          <p:spPr>
            <a:xfrm>
              <a:off x="3044141" y="3020654"/>
              <a:ext cx="1254759" cy="12547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2700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043056">
                <a:lnSpc>
                  <a:spcPct val="150000"/>
                </a:lnSpc>
                <a:defRPr/>
              </a:pPr>
              <a:endPara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4" name="타원 35">
              <a:extLst>
                <a:ext uri="{FF2B5EF4-FFF2-40B4-BE49-F238E27FC236}">
                  <a16:creationId xmlns="" xmlns:a16="http://schemas.microsoft.com/office/drawing/2014/main" id="{E2F24C33-ECE1-4E14-97C1-6BF9DD8981FD}"/>
                </a:ext>
              </a:extLst>
            </p:cNvPr>
            <p:cNvSpPr/>
            <p:nvPr/>
          </p:nvSpPr>
          <p:spPr>
            <a:xfrm>
              <a:off x="3827993" y="3301471"/>
              <a:ext cx="770412" cy="701693"/>
            </a:xfrm>
            <a:custGeom>
              <a:avLst/>
              <a:gdLst/>
              <a:ahLst/>
              <a:cxnLst/>
              <a:rect l="l" t="t" r="r" b="b"/>
              <a:pathLst>
                <a:path w="1059988" h="965439">
                  <a:moveTo>
                    <a:pt x="0" y="0"/>
                  </a:moveTo>
                  <a:lnTo>
                    <a:pt x="546280" y="0"/>
                  </a:lnTo>
                  <a:lnTo>
                    <a:pt x="1059988" y="513708"/>
                  </a:lnTo>
                  <a:cubicBezTo>
                    <a:pt x="1056134" y="673313"/>
                    <a:pt x="1023363" y="825736"/>
                    <a:pt x="965439" y="965439"/>
                  </a:cubicBezTo>
                  <a:close/>
                </a:path>
              </a:pathLst>
            </a:custGeom>
            <a:gradFill>
              <a:gsLst>
                <a:gs pos="36000">
                  <a:schemeClr val="tx1">
                    <a:lumMod val="75000"/>
                    <a:lumOff val="25000"/>
                  </a:schemeClr>
                </a:gs>
                <a:gs pos="61000">
                  <a:schemeClr val="tx1">
                    <a:lumMod val="50000"/>
                    <a:lumOff val="50000"/>
                  </a:scheme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5" name="타원 26">
              <a:extLst>
                <a:ext uri="{FF2B5EF4-FFF2-40B4-BE49-F238E27FC236}">
                  <a16:creationId xmlns="" xmlns:a16="http://schemas.microsoft.com/office/drawing/2014/main" id="{8D64BA45-B64F-4C6E-9F9E-A766669ED2D5}"/>
                </a:ext>
              </a:extLst>
            </p:cNvPr>
            <p:cNvSpPr/>
            <p:nvPr/>
          </p:nvSpPr>
          <p:spPr>
            <a:xfrm>
              <a:off x="3828530" y="3304692"/>
              <a:ext cx="470370" cy="459234"/>
            </a:xfrm>
            <a:custGeom>
              <a:avLst/>
              <a:gdLst/>
              <a:ahLst/>
              <a:cxnLst/>
              <a:rect l="l" t="t" r="r" b="b"/>
              <a:pathLst>
                <a:path w="647169" h="631847">
                  <a:moveTo>
                    <a:pt x="0" y="0"/>
                  </a:moveTo>
                  <a:lnTo>
                    <a:pt x="505299" y="0"/>
                  </a:lnTo>
                  <a:cubicBezTo>
                    <a:pt x="595319" y="135267"/>
                    <a:pt x="647169" y="297776"/>
                    <a:pt x="647169" y="472394"/>
                  </a:cubicBezTo>
                  <a:cubicBezTo>
                    <a:pt x="647169" y="526911"/>
                    <a:pt x="642115" y="580247"/>
                    <a:pt x="631847" y="63184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" name="타원 12">
              <a:extLst>
                <a:ext uri="{FF2B5EF4-FFF2-40B4-BE49-F238E27FC236}">
                  <a16:creationId xmlns="" xmlns:a16="http://schemas.microsoft.com/office/drawing/2014/main" id="{5AD175B6-A869-4EDB-A66B-C6BA3EC2AA6F}"/>
                </a:ext>
              </a:extLst>
            </p:cNvPr>
            <p:cNvSpPr/>
            <p:nvPr/>
          </p:nvSpPr>
          <p:spPr>
            <a:xfrm rot="10800000">
              <a:off x="3640969" y="2711093"/>
              <a:ext cx="966968" cy="966968"/>
            </a:xfrm>
            <a:custGeom>
              <a:avLst/>
              <a:gdLst/>
              <a:ahLst/>
              <a:cxnLst/>
              <a:rect l="l" t="t" r="r" b="b"/>
              <a:pathLst>
                <a:path w="1330423" h="1330423">
                  <a:moveTo>
                    <a:pt x="34279" y="0"/>
                  </a:moveTo>
                  <a:cubicBezTo>
                    <a:pt x="750120" y="0"/>
                    <a:pt x="1330423" y="580303"/>
                    <a:pt x="1330423" y="1296144"/>
                  </a:cubicBezTo>
                  <a:lnTo>
                    <a:pt x="1328692" y="1330423"/>
                  </a:lnTo>
                  <a:lnTo>
                    <a:pt x="0" y="1731"/>
                  </a:lnTo>
                  <a:cubicBezTo>
                    <a:pt x="11368" y="149"/>
                    <a:pt x="22806" y="0"/>
                    <a:pt x="34279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300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="" xmlns:a16="http://schemas.microsoft.com/office/drawing/2014/main" id="{82986398-5850-4FE5-8EA2-2D04E3838D95}"/>
                </a:ext>
              </a:extLst>
            </p:cNvPr>
            <p:cNvSpPr/>
            <p:nvPr/>
          </p:nvSpPr>
          <p:spPr>
            <a:xfrm>
              <a:off x="3502662" y="2344052"/>
              <a:ext cx="255970" cy="28712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300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50974FA5-0AC6-46BB-9F6D-1499DC4D3CB4}"/>
                </a:ext>
              </a:extLst>
            </p:cNvPr>
            <p:cNvSpPr txBox="1"/>
            <p:nvPr/>
          </p:nvSpPr>
          <p:spPr>
            <a:xfrm>
              <a:off x="3083610" y="3529673"/>
              <a:ext cx="187890" cy="2973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defRPr/>
              </a:pPr>
              <a:endParaRPr lang="en-US" altLang="ko-KR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="" xmlns:a16="http://schemas.microsoft.com/office/drawing/2014/main" id="{42738C91-E59E-48A6-BA65-592B7B18F664}"/>
              </a:ext>
            </a:extLst>
          </p:cNvPr>
          <p:cNvGrpSpPr/>
          <p:nvPr/>
        </p:nvGrpSpPr>
        <p:grpSpPr>
          <a:xfrm>
            <a:off x="4788024" y="1672307"/>
            <a:ext cx="1852429" cy="2188741"/>
            <a:chOff x="517463" y="2711093"/>
            <a:chExt cx="1884107" cy="2226170"/>
          </a:xfrm>
        </p:grpSpPr>
        <p:sp>
          <p:nvSpPr>
            <p:cNvPr id="70" name="타원 35">
              <a:extLst>
                <a:ext uri="{FF2B5EF4-FFF2-40B4-BE49-F238E27FC236}">
                  <a16:creationId xmlns="" xmlns:a16="http://schemas.microsoft.com/office/drawing/2014/main" id="{36CAAA07-409B-4C92-9FDF-99022BF54C65}"/>
                </a:ext>
              </a:extLst>
            </p:cNvPr>
            <p:cNvSpPr/>
            <p:nvPr/>
          </p:nvSpPr>
          <p:spPr>
            <a:xfrm>
              <a:off x="517463" y="2712351"/>
              <a:ext cx="1882849" cy="1882849"/>
            </a:xfrm>
            <a:custGeom>
              <a:avLst/>
              <a:gdLst/>
              <a:ahLst/>
              <a:cxnLst/>
              <a:rect l="l" t="t" r="r" b="b"/>
              <a:pathLst>
                <a:path w="2590557" h="2590557">
                  <a:moveTo>
                    <a:pt x="1261865" y="0"/>
                  </a:moveTo>
                  <a:lnTo>
                    <a:pt x="2590557" y="1328692"/>
                  </a:lnTo>
                  <a:cubicBezTo>
                    <a:pt x="2573652" y="2028706"/>
                    <a:pt x="2000512" y="2590557"/>
                    <a:pt x="1296144" y="2590557"/>
                  </a:cubicBezTo>
                  <a:cubicBezTo>
                    <a:pt x="580303" y="2590557"/>
                    <a:pt x="0" y="2010254"/>
                    <a:pt x="0" y="1294413"/>
                  </a:cubicBezTo>
                  <a:cubicBezTo>
                    <a:pt x="0" y="590045"/>
                    <a:pt x="561851" y="16905"/>
                    <a:pt x="1261865" y="0"/>
                  </a:cubicBezTo>
                  <a:close/>
                </a:path>
              </a:pathLst>
            </a:custGeom>
            <a:solidFill>
              <a:srgbClr val="C1A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="" xmlns:a16="http://schemas.microsoft.com/office/drawing/2014/main" id="{8FBEA3AB-FC82-460E-A6D9-8918D3F36E8E}"/>
                </a:ext>
              </a:extLst>
            </p:cNvPr>
            <p:cNvSpPr/>
            <p:nvPr/>
          </p:nvSpPr>
          <p:spPr>
            <a:xfrm>
              <a:off x="845512" y="3020654"/>
              <a:ext cx="1254759" cy="12547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2700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043056">
                <a:lnSpc>
                  <a:spcPct val="150000"/>
                </a:lnSpc>
                <a:defRPr/>
              </a:pPr>
              <a:endParaRPr lang="ko-KR" altLang="en-US" sz="1000" b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2" name="타원 35">
              <a:extLst>
                <a:ext uri="{FF2B5EF4-FFF2-40B4-BE49-F238E27FC236}">
                  <a16:creationId xmlns="" xmlns:a16="http://schemas.microsoft.com/office/drawing/2014/main" id="{40EB2F3A-9384-4E89-90A3-23B7C530385D}"/>
                </a:ext>
              </a:extLst>
            </p:cNvPr>
            <p:cNvSpPr/>
            <p:nvPr/>
          </p:nvSpPr>
          <p:spPr>
            <a:xfrm>
              <a:off x="1629900" y="3304691"/>
              <a:ext cx="770412" cy="701693"/>
            </a:xfrm>
            <a:custGeom>
              <a:avLst/>
              <a:gdLst/>
              <a:ahLst/>
              <a:cxnLst/>
              <a:rect l="l" t="t" r="r" b="b"/>
              <a:pathLst>
                <a:path w="1059988" h="965439">
                  <a:moveTo>
                    <a:pt x="0" y="0"/>
                  </a:moveTo>
                  <a:lnTo>
                    <a:pt x="546280" y="0"/>
                  </a:lnTo>
                  <a:lnTo>
                    <a:pt x="1059988" y="513708"/>
                  </a:lnTo>
                  <a:cubicBezTo>
                    <a:pt x="1056134" y="673313"/>
                    <a:pt x="1023363" y="825736"/>
                    <a:pt x="965439" y="965439"/>
                  </a:cubicBezTo>
                  <a:close/>
                </a:path>
              </a:pathLst>
            </a:custGeom>
            <a:gradFill>
              <a:gsLst>
                <a:gs pos="36000">
                  <a:schemeClr val="tx1">
                    <a:lumMod val="75000"/>
                    <a:lumOff val="25000"/>
                  </a:schemeClr>
                </a:gs>
                <a:gs pos="61000">
                  <a:srgbClr val="C1AB9B"/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3" name="타원 26">
              <a:extLst>
                <a:ext uri="{FF2B5EF4-FFF2-40B4-BE49-F238E27FC236}">
                  <a16:creationId xmlns="" xmlns:a16="http://schemas.microsoft.com/office/drawing/2014/main" id="{5CB4AFB4-D3EE-4DC5-9BFE-B7ADAB0FFA39}"/>
                </a:ext>
              </a:extLst>
            </p:cNvPr>
            <p:cNvSpPr/>
            <p:nvPr/>
          </p:nvSpPr>
          <p:spPr>
            <a:xfrm>
              <a:off x="1629901" y="3304692"/>
              <a:ext cx="470370" cy="459234"/>
            </a:xfrm>
            <a:custGeom>
              <a:avLst/>
              <a:gdLst/>
              <a:ahLst/>
              <a:cxnLst/>
              <a:rect l="l" t="t" r="r" b="b"/>
              <a:pathLst>
                <a:path w="647169" h="631847">
                  <a:moveTo>
                    <a:pt x="0" y="0"/>
                  </a:moveTo>
                  <a:lnTo>
                    <a:pt x="505299" y="0"/>
                  </a:lnTo>
                  <a:cubicBezTo>
                    <a:pt x="595319" y="135267"/>
                    <a:pt x="647169" y="297776"/>
                    <a:pt x="647169" y="472394"/>
                  </a:cubicBezTo>
                  <a:cubicBezTo>
                    <a:pt x="647169" y="526911"/>
                    <a:pt x="642115" y="580247"/>
                    <a:pt x="631847" y="631847"/>
                  </a:cubicBezTo>
                  <a:close/>
                </a:path>
              </a:pathLst>
            </a:custGeom>
            <a:gradFill>
              <a:gsLst>
                <a:gs pos="45000">
                  <a:schemeClr val="bg1">
                    <a:lumMod val="65000"/>
                  </a:schemeClr>
                </a:gs>
                <a:gs pos="62000">
                  <a:schemeClr val="bg1"/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4" name="타원 12">
              <a:extLst>
                <a:ext uri="{FF2B5EF4-FFF2-40B4-BE49-F238E27FC236}">
                  <a16:creationId xmlns="" xmlns:a16="http://schemas.microsoft.com/office/drawing/2014/main" id="{4A5489C7-0213-4C25-A93F-72A4E939C7FD}"/>
                </a:ext>
              </a:extLst>
            </p:cNvPr>
            <p:cNvSpPr/>
            <p:nvPr/>
          </p:nvSpPr>
          <p:spPr>
            <a:xfrm rot="10800000">
              <a:off x="1434602" y="2711093"/>
              <a:ext cx="966968" cy="966968"/>
            </a:xfrm>
            <a:custGeom>
              <a:avLst/>
              <a:gdLst/>
              <a:ahLst/>
              <a:cxnLst/>
              <a:rect l="l" t="t" r="r" b="b"/>
              <a:pathLst>
                <a:path w="1330423" h="1330423">
                  <a:moveTo>
                    <a:pt x="34279" y="0"/>
                  </a:moveTo>
                  <a:cubicBezTo>
                    <a:pt x="750120" y="0"/>
                    <a:pt x="1330423" y="580303"/>
                    <a:pt x="1330423" y="1296144"/>
                  </a:cubicBezTo>
                  <a:lnTo>
                    <a:pt x="1328692" y="1330423"/>
                  </a:lnTo>
                  <a:lnTo>
                    <a:pt x="0" y="1731"/>
                  </a:lnTo>
                  <a:cubicBezTo>
                    <a:pt x="11368" y="149"/>
                    <a:pt x="22806" y="0"/>
                    <a:pt x="34279" y="0"/>
                  </a:cubicBezTo>
                  <a:close/>
                </a:path>
              </a:pathLst>
            </a:custGeom>
            <a:solidFill>
              <a:srgbClr val="AA8C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5" name="이등변 삼각형 74">
              <a:extLst>
                <a:ext uri="{FF2B5EF4-FFF2-40B4-BE49-F238E27FC236}">
                  <a16:creationId xmlns="" xmlns:a16="http://schemas.microsoft.com/office/drawing/2014/main" id="{F2BEABB4-76D0-4C80-94EF-845338B2C737}"/>
                </a:ext>
              </a:extLst>
            </p:cNvPr>
            <p:cNvSpPr/>
            <p:nvPr/>
          </p:nvSpPr>
          <p:spPr>
            <a:xfrm rot="10800000">
              <a:off x="1331532" y="4650143"/>
              <a:ext cx="255970" cy="287120"/>
            </a:xfrm>
            <a:prstGeom prst="triangle">
              <a:avLst/>
            </a:prstGeom>
            <a:solidFill>
              <a:srgbClr val="C1A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200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A6641FE2-E4C6-4121-A35D-D344F8526A67}"/>
                </a:ext>
              </a:extLst>
            </p:cNvPr>
            <p:cNvSpPr txBox="1"/>
            <p:nvPr/>
          </p:nvSpPr>
          <p:spPr>
            <a:xfrm>
              <a:off x="790303" y="3524378"/>
              <a:ext cx="1319332" cy="2973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defRPr/>
              </a:pPr>
              <a:r>
                <a:rPr lang="ko-KR" altLang="en-US" sz="130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실패 요인 분석</a:t>
              </a:r>
              <a:endParaRPr lang="ko-KR" altLang="ko-KR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="" xmlns:a16="http://schemas.microsoft.com/office/drawing/2014/main" id="{0771CF91-6EE5-4437-A39C-4DB083D88870}"/>
              </a:ext>
            </a:extLst>
          </p:cNvPr>
          <p:cNvGrpSpPr/>
          <p:nvPr/>
        </p:nvGrpSpPr>
        <p:grpSpPr>
          <a:xfrm>
            <a:off x="6744411" y="4456061"/>
            <a:ext cx="1860037" cy="2213299"/>
            <a:chOff x="2716093" y="2344052"/>
            <a:chExt cx="1891844" cy="2251148"/>
          </a:xfrm>
        </p:grpSpPr>
        <p:sp>
          <p:nvSpPr>
            <p:cNvPr id="78" name="타원 35">
              <a:extLst>
                <a:ext uri="{FF2B5EF4-FFF2-40B4-BE49-F238E27FC236}">
                  <a16:creationId xmlns="" xmlns:a16="http://schemas.microsoft.com/office/drawing/2014/main" id="{26382694-A009-4EBE-B9C7-DE99B190F9CF}"/>
                </a:ext>
              </a:extLst>
            </p:cNvPr>
            <p:cNvSpPr/>
            <p:nvPr/>
          </p:nvSpPr>
          <p:spPr>
            <a:xfrm>
              <a:off x="2716093" y="2712351"/>
              <a:ext cx="1882849" cy="1882849"/>
            </a:xfrm>
            <a:custGeom>
              <a:avLst/>
              <a:gdLst/>
              <a:ahLst/>
              <a:cxnLst/>
              <a:rect l="l" t="t" r="r" b="b"/>
              <a:pathLst>
                <a:path w="2590557" h="2590557">
                  <a:moveTo>
                    <a:pt x="1261865" y="0"/>
                  </a:moveTo>
                  <a:lnTo>
                    <a:pt x="2590557" y="1328692"/>
                  </a:lnTo>
                  <a:cubicBezTo>
                    <a:pt x="2573652" y="2028706"/>
                    <a:pt x="2000512" y="2590557"/>
                    <a:pt x="1296144" y="2590557"/>
                  </a:cubicBezTo>
                  <a:cubicBezTo>
                    <a:pt x="580303" y="2590557"/>
                    <a:pt x="0" y="2010254"/>
                    <a:pt x="0" y="1294413"/>
                  </a:cubicBezTo>
                  <a:cubicBezTo>
                    <a:pt x="0" y="590045"/>
                    <a:pt x="561851" y="16905"/>
                    <a:pt x="1261865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300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="" xmlns:a16="http://schemas.microsoft.com/office/drawing/2014/main" id="{41AAE338-6112-469D-9EE6-8BB40BE8BB86}"/>
                </a:ext>
              </a:extLst>
            </p:cNvPr>
            <p:cNvSpPr/>
            <p:nvPr/>
          </p:nvSpPr>
          <p:spPr>
            <a:xfrm>
              <a:off x="3044141" y="3020654"/>
              <a:ext cx="1254759" cy="12547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2700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043056">
                <a:lnSpc>
                  <a:spcPct val="150000"/>
                </a:lnSpc>
                <a:defRPr/>
              </a:pPr>
              <a:endParaRPr lang="ko-KR" altLang="en-US" sz="1300" b="1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0" name="타원 35">
              <a:extLst>
                <a:ext uri="{FF2B5EF4-FFF2-40B4-BE49-F238E27FC236}">
                  <a16:creationId xmlns="" xmlns:a16="http://schemas.microsoft.com/office/drawing/2014/main" id="{E2F24C33-ECE1-4E14-97C1-6BF9DD8981FD}"/>
                </a:ext>
              </a:extLst>
            </p:cNvPr>
            <p:cNvSpPr/>
            <p:nvPr/>
          </p:nvSpPr>
          <p:spPr>
            <a:xfrm>
              <a:off x="3827993" y="3301471"/>
              <a:ext cx="770412" cy="701693"/>
            </a:xfrm>
            <a:custGeom>
              <a:avLst/>
              <a:gdLst/>
              <a:ahLst/>
              <a:cxnLst/>
              <a:rect l="l" t="t" r="r" b="b"/>
              <a:pathLst>
                <a:path w="1059988" h="965439">
                  <a:moveTo>
                    <a:pt x="0" y="0"/>
                  </a:moveTo>
                  <a:lnTo>
                    <a:pt x="546280" y="0"/>
                  </a:lnTo>
                  <a:lnTo>
                    <a:pt x="1059988" y="513708"/>
                  </a:lnTo>
                  <a:cubicBezTo>
                    <a:pt x="1056134" y="673313"/>
                    <a:pt x="1023363" y="825736"/>
                    <a:pt x="965439" y="965439"/>
                  </a:cubicBezTo>
                  <a:close/>
                </a:path>
              </a:pathLst>
            </a:custGeom>
            <a:gradFill>
              <a:gsLst>
                <a:gs pos="36000">
                  <a:schemeClr val="tx1">
                    <a:lumMod val="75000"/>
                    <a:lumOff val="25000"/>
                  </a:schemeClr>
                </a:gs>
                <a:gs pos="61000">
                  <a:schemeClr val="tx1">
                    <a:lumMod val="50000"/>
                    <a:lumOff val="50000"/>
                  </a:scheme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1" name="타원 26">
              <a:extLst>
                <a:ext uri="{FF2B5EF4-FFF2-40B4-BE49-F238E27FC236}">
                  <a16:creationId xmlns="" xmlns:a16="http://schemas.microsoft.com/office/drawing/2014/main" id="{8D64BA45-B64F-4C6E-9F9E-A766669ED2D5}"/>
                </a:ext>
              </a:extLst>
            </p:cNvPr>
            <p:cNvSpPr/>
            <p:nvPr/>
          </p:nvSpPr>
          <p:spPr>
            <a:xfrm>
              <a:off x="3828530" y="3304692"/>
              <a:ext cx="470370" cy="459234"/>
            </a:xfrm>
            <a:custGeom>
              <a:avLst/>
              <a:gdLst/>
              <a:ahLst/>
              <a:cxnLst/>
              <a:rect l="l" t="t" r="r" b="b"/>
              <a:pathLst>
                <a:path w="647169" h="631847">
                  <a:moveTo>
                    <a:pt x="0" y="0"/>
                  </a:moveTo>
                  <a:lnTo>
                    <a:pt x="505299" y="0"/>
                  </a:lnTo>
                  <a:cubicBezTo>
                    <a:pt x="595319" y="135267"/>
                    <a:pt x="647169" y="297776"/>
                    <a:pt x="647169" y="472394"/>
                  </a:cubicBezTo>
                  <a:cubicBezTo>
                    <a:pt x="647169" y="526911"/>
                    <a:pt x="642115" y="580247"/>
                    <a:pt x="631847" y="63184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2" name="타원 12">
              <a:extLst>
                <a:ext uri="{FF2B5EF4-FFF2-40B4-BE49-F238E27FC236}">
                  <a16:creationId xmlns="" xmlns:a16="http://schemas.microsoft.com/office/drawing/2014/main" id="{5AD175B6-A869-4EDB-A66B-C6BA3EC2AA6F}"/>
                </a:ext>
              </a:extLst>
            </p:cNvPr>
            <p:cNvSpPr/>
            <p:nvPr/>
          </p:nvSpPr>
          <p:spPr>
            <a:xfrm rot="10800000">
              <a:off x="3640969" y="2711093"/>
              <a:ext cx="966968" cy="966968"/>
            </a:xfrm>
            <a:custGeom>
              <a:avLst/>
              <a:gdLst/>
              <a:ahLst/>
              <a:cxnLst/>
              <a:rect l="l" t="t" r="r" b="b"/>
              <a:pathLst>
                <a:path w="1330423" h="1330423">
                  <a:moveTo>
                    <a:pt x="34279" y="0"/>
                  </a:moveTo>
                  <a:cubicBezTo>
                    <a:pt x="750120" y="0"/>
                    <a:pt x="1330423" y="580303"/>
                    <a:pt x="1330423" y="1296144"/>
                  </a:cubicBezTo>
                  <a:lnTo>
                    <a:pt x="1328692" y="1330423"/>
                  </a:lnTo>
                  <a:lnTo>
                    <a:pt x="0" y="1731"/>
                  </a:lnTo>
                  <a:cubicBezTo>
                    <a:pt x="11368" y="149"/>
                    <a:pt x="22806" y="0"/>
                    <a:pt x="34279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300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3" name="이등변 삼각형 82">
              <a:extLst>
                <a:ext uri="{FF2B5EF4-FFF2-40B4-BE49-F238E27FC236}">
                  <a16:creationId xmlns="" xmlns:a16="http://schemas.microsoft.com/office/drawing/2014/main" id="{82986398-5850-4FE5-8EA2-2D04E3838D95}"/>
                </a:ext>
              </a:extLst>
            </p:cNvPr>
            <p:cNvSpPr/>
            <p:nvPr/>
          </p:nvSpPr>
          <p:spPr>
            <a:xfrm>
              <a:off x="3502662" y="2344052"/>
              <a:ext cx="255970" cy="28712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90">
                <a:lnSpc>
                  <a:spcPct val="80000"/>
                </a:lnSpc>
                <a:defRPr/>
              </a:pPr>
              <a:endParaRPr lang="ko-KR" altLang="en-US" sz="1300" b="1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50974FA5-0AC6-46BB-9F6D-1499DC4D3CB4}"/>
                </a:ext>
              </a:extLst>
            </p:cNvPr>
            <p:cNvSpPr txBox="1"/>
            <p:nvPr/>
          </p:nvSpPr>
          <p:spPr>
            <a:xfrm>
              <a:off x="3083610" y="3529673"/>
              <a:ext cx="187890" cy="29738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0">
                <a:defRPr/>
              </a:pPr>
              <a:endParaRPr lang="en-US" altLang="ko-KR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A6641FE2-E4C6-4121-A35D-D344F8526A67}"/>
              </a:ext>
            </a:extLst>
          </p:cNvPr>
          <p:cNvSpPr txBox="1"/>
          <p:nvPr/>
        </p:nvSpPr>
        <p:spPr>
          <a:xfrm>
            <a:off x="3191677" y="5601987"/>
            <a:ext cx="1074333" cy="2923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>
              <a:defRPr/>
            </a:pPr>
            <a:r>
              <a:rPr lang="ko-KR" altLang="en-US" sz="130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하위권 추출</a:t>
            </a:r>
            <a:endParaRPr lang="ko-KR" altLang="ko-KR" sz="1300" dirty="0">
              <a:solidFill>
                <a:prstClr val="black">
                  <a:lumMod val="75000"/>
                  <a:lumOff val="2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A6641FE2-E4C6-4121-A35D-D344F8526A67}"/>
              </a:ext>
            </a:extLst>
          </p:cNvPr>
          <p:cNvSpPr txBox="1"/>
          <p:nvPr/>
        </p:nvSpPr>
        <p:spPr>
          <a:xfrm>
            <a:off x="7020272" y="5598765"/>
            <a:ext cx="1297150" cy="2923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>
              <a:defRPr/>
            </a:pPr>
            <a:r>
              <a:rPr lang="ko-KR" altLang="en-US" sz="13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해결 방안 모색</a:t>
            </a:r>
            <a:endParaRPr lang="ko-KR" altLang="ko-KR" sz="1300" dirty="0">
              <a:solidFill>
                <a:prstClr val="black">
                  <a:lumMod val="75000"/>
                  <a:lumOff val="2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50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G:\프리미엄템플릿\도시의전경_표지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THANK YOU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1986" name="Picture 2" descr="G:\프리미엄템플릿\도시의전경_종지.png"/>
          <p:cNvPicPr>
            <a:picLocks noChangeAspect="1" noChangeArrowheads="1"/>
          </p:cNvPicPr>
          <p:nvPr/>
        </p:nvPicPr>
        <p:blipFill>
          <a:blip r:embed="rId3" cstate="print"/>
          <a:srcRect t="24585"/>
          <a:stretch>
            <a:fillRect/>
          </a:stretch>
        </p:blipFill>
        <p:spPr bwMode="auto">
          <a:xfrm>
            <a:off x="0" y="1052736"/>
            <a:ext cx="9144000" cy="39759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13132</TotalTime>
  <Words>68</Words>
  <Application>Microsoft Office PowerPoint</Application>
  <PresentationFormat>화면 슬라이드 쇼(4:3)</PresentationFormat>
  <Paragraphs>37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굴림</vt:lpstr>
      <vt:lpstr>Arial</vt:lpstr>
      <vt:lpstr>굴림체</vt:lpstr>
      <vt:lpstr>HY견고딕</vt:lpstr>
      <vt:lpstr>맑은 고딕</vt:lpstr>
      <vt:lpstr>HY울릉도M</vt:lpstr>
      <vt:lpstr>Office 테마</vt:lpstr>
      <vt:lpstr>서울특별시 종로구 상권분석</vt:lpstr>
      <vt:lpstr>PowerPoint 프레젠테이션</vt:lpstr>
      <vt:lpstr>Motivation                          _주제를 선정한 이유</vt:lpstr>
      <vt:lpstr>Progress                          _테이블 사용 및 진행</vt:lpstr>
      <vt:lpstr>Analysis Plan                          _분석 계획</vt:lpstr>
      <vt:lpstr>THANK YOU</vt:lpstr>
    </vt:vector>
  </TitlesOfParts>
  <Company>(주) 예스폼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프리미엄 템플릿</dc:title>
  <dc:creator>문서서식 예스폼(www.yesform.com) 김다혜</dc:creator>
  <cp:keywords>www.yesform.com</cp:keywords>
  <dc:description>본 문서의 저작권은 예스폼(yesform)에 있으며
무단 복제 배포시 법적인 제재를 받을 수 있습니다.</dc:description>
  <cp:lastModifiedBy>709-000</cp:lastModifiedBy>
  <cp:revision>1081</cp:revision>
  <dcterms:created xsi:type="dcterms:W3CDTF">2010-02-01T08:03:16Z</dcterms:created>
  <dcterms:modified xsi:type="dcterms:W3CDTF">2019-09-04T01:42:45Z</dcterms:modified>
</cp:coreProperties>
</file>